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4924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Uncovering insights into customer behavior and preferences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3142"/>
            <a:ext cx="7142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40593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14901"/>
            <a:ext cx="3993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Reduce Month-to-Month Churn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Incentivize long-term contracts with discounts and perks.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40593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14901"/>
            <a:ext cx="3681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Optimize Payment Processes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50531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Promote autopay/e-billing and investigate mailed check users.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8554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40593"/>
            <a:ext cx="4196358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14901"/>
            <a:ext cx="37039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Mitigate High-Risk Segments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50531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retention campaigns for short-tenure and older customers; tailor male engagement.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38609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Respond to Competitor Threat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Conduct competitive analysis and implement a "Save Desk" protocol.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544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Improve Fiber Optic Service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Audit network quality, especially in high-churn states.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48696"/>
            <a:ext cx="3664744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Analyzed 6,400 customer records across various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948696"/>
            <a:ext cx="3664863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Main Goal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Uncover insights on churning behavior, customer, and service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115520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F0EDE6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249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Decision Guidance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data-driven insights to inform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Dataset Summary: The Data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Overall Shape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78737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Rows: 6,418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22957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Columns: 32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79655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medium-sized customer dataset, easy to manage.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32062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78737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 demographics (Gender, Age, State)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924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 attributes (Internet Service, Contract)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539757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Usage statistics (Monthly Charges, Total Revenue)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620268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Churn fields (Churn Label, Churn Reason)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6052"/>
            <a:ext cx="62333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Data Characteristics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94992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794992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052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542705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Nulls exist but are not extreme; require proper handling before modeling.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4752618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CFBF8"/>
          </a:solidFill>
          <a:ln w="30480">
            <a:solidFill>
              <a:srgbClr val="D6D3C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49710" y="475261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1B5F39"/>
          </a:solidFill>
          <a:ln/>
        </p:spPr>
      </p:sp>
      <p:sp>
        <p:nvSpPr>
          <p:cNvPr id="10" name="Text 7"/>
          <p:cNvSpPr/>
          <p:nvPr/>
        </p:nvSpPr>
        <p:spPr>
          <a:xfrm>
            <a:off x="66289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Numeric Signals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628924" y="550033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Tenure, monthly charges, and long-distance charges vary widely, indicating strong churn factors.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6114"/>
            <a:ext cx="114279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Demographics: Gender &amp; Contract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718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Customers by Gender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1350"/>
            <a:ext cx="6244709" cy="323969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042404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13C24"/>
          </a:solidFill>
          <a:ln/>
        </p:spPr>
      </p:sp>
      <p:sp>
        <p:nvSpPr>
          <p:cNvPr id="6" name="Text 3"/>
          <p:cNvSpPr/>
          <p:nvPr/>
        </p:nvSpPr>
        <p:spPr>
          <a:xfrm>
            <a:off x="3330178" y="6451521"/>
            <a:ext cx="50970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992285" y="645152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6BD71"/>
          </a:solidFill>
          <a:ln/>
        </p:spPr>
      </p:sp>
      <p:sp>
        <p:nvSpPr>
          <p:cNvPr id="8" name="Text 5"/>
          <p:cNvSpPr/>
          <p:nvPr/>
        </p:nvSpPr>
        <p:spPr>
          <a:xfrm>
            <a:off x="4280059" y="6451521"/>
            <a:ext cx="747951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9521" y="2571869"/>
            <a:ext cx="36200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Customers by Contract Type</a:t>
            </a:r>
            <a:endParaRPr lang="en-US" sz="2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521" y="3181350"/>
            <a:ext cx="6244709" cy="3012877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599521" y="622470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13C24"/>
          </a:solidFill>
          <a:ln/>
        </p:spPr>
      </p:sp>
      <p:sp>
        <p:nvSpPr>
          <p:cNvPr id="12" name="Text 8"/>
          <p:cNvSpPr/>
          <p:nvPr/>
        </p:nvSpPr>
        <p:spPr>
          <a:xfrm>
            <a:off x="7887295" y="6224707"/>
            <a:ext cx="169211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Month-to-Month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10084713" y="622470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99257"/>
          </a:solidFill>
          <a:ln/>
        </p:spPr>
      </p:sp>
      <p:sp>
        <p:nvSpPr>
          <p:cNvPr id="14" name="Text 10"/>
          <p:cNvSpPr/>
          <p:nvPr/>
        </p:nvSpPr>
        <p:spPr>
          <a:xfrm>
            <a:off x="10372487" y="6224707"/>
            <a:ext cx="98643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Two Year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11864221" y="622470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5AD08E"/>
          </a:solidFill>
          <a:ln/>
        </p:spPr>
      </p:sp>
      <p:sp>
        <p:nvSpPr>
          <p:cNvPr id="16" name="Text 12"/>
          <p:cNvSpPr/>
          <p:nvPr/>
        </p:nvSpPr>
        <p:spPr>
          <a:xfrm>
            <a:off x="12151995" y="6224707"/>
            <a:ext cx="97035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 Year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7511296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Customer Status &amp; Revenue Contribution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264920"/>
            <a:ext cx="13505974" cy="708136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137196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113C24"/>
          </a:solidFill>
          <a:ln/>
        </p:spPr>
      </p:sp>
      <p:sp>
        <p:nvSpPr>
          <p:cNvPr id="5" name="Text 2"/>
          <p:cNvSpPr/>
          <p:nvPr/>
        </p:nvSpPr>
        <p:spPr>
          <a:xfrm>
            <a:off x="6358771" y="8346281"/>
            <a:ext cx="880229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Count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346281"/>
            <a:ext cx="160615" cy="160615"/>
          </a:xfrm>
          <a:prstGeom prst="roundRect">
            <a:avLst>
              <a:gd name="adj" fmla="val 11386"/>
            </a:avLst>
          </a:prstGeom>
          <a:solidFill>
            <a:srgbClr val="206F43"/>
          </a:solidFill>
          <a:ln/>
        </p:spPr>
      </p:sp>
      <p:sp>
        <p:nvSpPr>
          <p:cNvPr id="7" name="Text 4"/>
          <p:cNvSpPr/>
          <p:nvPr/>
        </p:nvSpPr>
        <p:spPr>
          <a:xfrm>
            <a:off x="7612975" y="8346281"/>
            <a:ext cx="1053703" cy="160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Total Revenue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62213" y="9008864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Customers who stayed contribute significantly more revenue than those who churned.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799" y="812125"/>
            <a:ext cx="7031712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High-Risk Customer Segments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799" y="1758791"/>
            <a:ext cx="7711202" cy="1179314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5" name="Text 2"/>
          <p:cNvSpPr/>
          <p:nvPr/>
        </p:nvSpPr>
        <p:spPr>
          <a:xfrm>
            <a:off x="6407468" y="1963460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Contract Type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7468" y="2406015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Highest churn rate (46.5%) for Month-to-Month contracts.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02799" y="3142774"/>
            <a:ext cx="7711202" cy="1506736"/>
          </a:xfrm>
          <a:prstGeom prst="roundRect">
            <a:avLst>
              <a:gd name="adj" fmla="val 32608"/>
            </a:avLst>
          </a:prstGeom>
          <a:solidFill>
            <a:srgbClr val="F0EDE6"/>
          </a:solidFill>
          <a:ln/>
        </p:spPr>
      </p:sp>
      <p:sp>
        <p:nvSpPr>
          <p:cNvPr id="8" name="Text 5"/>
          <p:cNvSpPr/>
          <p:nvPr/>
        </p:nvSpPr>
        <p:spPr>
          <a:xfrm>
            <a:off x="6407468" y="3347442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Payment Method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407468" y="3789998"/>
            <a:ext cx="7301865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Mailed Check (37.8%) and Bank Withdrawal (34.4%) are top churning methods.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02799" y="4854178"/>
            <a:ext cx="7711202" cy="1179314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11" name="Text 8"/>
          <p:cNvSpPr/>
          <p:nvPr/>
        </p:nvSpPr>
        <p:spPr>
          <a:xfrm>
            <a:off x="6407468" y="5058847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Tenure &amp; Age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07468" y="5501402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Shorter tenure (6-24 months) and age group &gt;50 show highest churn rates.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02799" y="6238161"/>
            <a:ext cx="7711202" cy="1179314"/>
          </a:xfrm>
          <a:prstGeom prst="roundRect">
            <a:avLst>
              <a:gd name="adj" fmla="val 41661"/>
            </a:avLst>
          </a:prstGeom>
          <a:solidFill>
            <a:srgbClr val="F0EDE6"/>
          </a:solidFill>
          <a:ln/>
        </p:spPr>
      </p:sp>
      <p:sp>
        <p:nvSpPr>
          <p:cNvPr id="14" name="Text 11"/>
          <p:cNvSpPr/>
          <p:nvPr/>
        </p:nvSpPr>
        <p:spPr>
          <a:xfrm>
            <a:off x="6407468" y="6442829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Gender Disparity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7468" y="6885384"/>
            <a:ext cx="730186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Males have significantly higher total churn (64.15%) than females.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021" y="433030"/>
            <a:ext cx="5088731" cy="491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Service &amp; State Performance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551021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Top Churning Service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551021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Fiber Optic internet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accounts for 332 churns.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021" y="2150864"/>
            <a:ext cx="6572131" cy="657213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868" y="1318498"/>
            <a:ext cx="1968222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Geographic Hotspots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4868" y="1721882"/>
            <a:ext cx="6572131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Uttar Pradesh (157) and Tamil Nadu (153) are major contributors to total churn.</a:t>
            </a:r>
            <a:endParaRPr lang="en-US" sz="1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868" y="2150864"/>
            <a:ext cx="6572131" cy="65721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45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Reason for Churn: Competitor Threat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14229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Competitor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859530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leading reason for churn (761 instances).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450318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729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Dissatisfaction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522041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Second highest reason (300 instances).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6280190" y="61192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Competitor influence is more than double the next highest reason, indicating a significant external factor.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2025-11-19T08:04:19Z</dcterms:created>
  <dcterms:modified xsi:type="dcterms:W3CDTF">2025-11-19T08:04:19Z</dcterms:modified>
</cp:coreProperties>
</file>